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68" r:id="rId7"/>
    <p:sldId id="258" r:id="rId8"/>
    <p:sldId id="259" r:id="rId9"/>
    <p:sldId id="260" r:id="rId10"/>
    <p:sldId id="261" r:id="rId11"/>
    <p:sldId id="262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7"/>
          <p:cNvCxnSpPr/>
          <p:nvPr/>
        </p:nvCxnSpPr>
        <p:spPr>
          <a:xfrm>
            <a:off x="0" y="2925763"/>
            <a:ext cx="9144000" cy="15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2514600" y="2362200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/>
            </a:lvl1pPr>
          </a:lstStyle>
          <a:p>
            <a:pPr>
              <a:defRPr/>
            </a:pPr>
            <a:fld id="{78A01D89-DB83-45B4-8EA3-CC1B4D6C0843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97F63-83DA-498E-8DE9-34D2423CA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845D9-70B7-47E8-AD0F-48E945FB2140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42F2E-9ED2-4EE5-B0CE-AD6BE3B4F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/>
        </p:nvCxnSpPr>
        <p:spPr>
          <a:xfrm rot="5400000">
            <a:off x="4267201" y="3429000"/>
            <a:ext cx="6858000" cy="317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6"/>
          <p:cNvSpPr/>
          <p:nvPr/>
        </p:nvSpPr>
        <p:spPr bwMode="hidden">
          <a:xfrm>
            <a:off x="0" y="0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72B96-E62E-4790-A33A-50F0298EDD1A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E0E3A-AB8C-465F-836D-9AD0D1336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81325" y="273050"/>
            <a:ext cx="318135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E175-1FCA-4385-91BC-3F77FC824F2C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7800" y="6486525"/>
            <a:ext cx="624840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8600" y="6172200"/>
            <a:ext cx="1066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F7650-E420-4FB5-91CF-5DA33BDB0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19300"/>
            <a:ext cx="4038600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019300"/>
            <a:ext cx="4038600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81325" y="273050"/>
            <a:ext cx="318135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89962-EAC4-4DA7-B8F7-CD7A255F4A44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800" y="6486525"/>
            <a:ext cx="624840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038600" y="6172200"/>
            <a:ext cx="1066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182EF-D35A-4B5E-9F6B-60CE5C7D4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019300"/>
            <a:ext cx="4038600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19300"/>
            <a:ext cx="4038600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81325" y="273050"/>
            <a:ext cx="318135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C9E55-7DA6-4B71-A2C9-084096107D4D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800" y="6486525"/>
            <a:ext cx="624840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038600" y="6172200"/>
            <a:ext cx="1066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BA956-7EF7-4F7A-ABF4-870A9DCB9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514600" y="974725"/>
            <a:ext cx="4114800" cy="701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19300"/>
            <a:ext cx="4038600" cy="198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019300"/>
            <a:ext cx="4038600" cy="198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154488"/>
            <a:ext cx="4038600" cy="1982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54488"/>
            <a:ext cx="4038600" cy="1982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981325" y="273050"/>
            <a:ext cx="318135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3BD46-752E-4AC1-A29F-A5D9F2D2142D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47800" y="6486525"/>
            <a:ext cx="624840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038600" y="6172200"/>
            <a:ext cx="1066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AB06C-E2B0-4DEB-A065-124FBCB20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019300"/>
            <a:ext cx="4038600" cy="4117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019300"/>
            <a:ext cx="4038600" cy="198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54488"/>
            <a:ext cx="4038600" cy="1982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981325" y="273050"/>
            <a:ext cx="318135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C29C4-88CE-4087-B11D-D2A8F314E858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447800" y="6486525"/>
            <a:ext cx="624840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038600" y="6172200"/>
            <a:ext cx="1066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54010-561D-4D00-B6B1-80A07ACBC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3AF78-2F16-4BEF-81F1-C4A0EA115F61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3C776-E364-430E-9835-212A2EA3B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3922713"/>
            <a:ext cx="9144000" cy="2935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0"/>
          <p:cNvCxnSpPr/>
          <p:nvPr/>
        </p:nvCxnSpPr>
        <p:spPr>
          <a:xfrm>
            <a:off x="0" y="3921125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1"/>
          <p:cNvSpPr/>
          <p:nvPr/>
        </p:nvSpPr>
        <p:spPr>
          <a:xfrm>
            <a:off x="2514600" y="3368675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bIns="0" anchor="b"/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/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9F8A-CB26-4763-ADE4-C601C5E4A322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4C9AD-6998-42FE-86C9-B60ED407B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12C3-735B-4F60-BE07-67E221986AD8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CD57B-6E2C-4805-BA5D-A8884B53B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2A5EB-C4A5-4AA3-88AF-6593167D06AC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1DDD-72B4-4343-BEAD-E55C0FF95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5411C-5263-4FEB-AD4F-190D8E617F4B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5A1D3-82EA-4255-93B5-CB8E5010E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5F850-3088-41DE-B3CF-C5259D8F229F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1473-7393-4B3E-ADAE-8A2159C0B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t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7261-7CF5-4F90-8441-C669813BD74C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5EA33-72CF-47D3-8777-6D422BF04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tIns="0" bIns="0" anchor="ctr" anchorCtr="0"/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C0703-6A1D-442F-A6A0-07C80096C6DD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DC34C-2924-462C-80E5-564BC07C9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6675"/>
            <a:ext cx="9144000" cy="552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0"/>
            <a:ext cx="8229600" cy="4117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05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 cap="all" spc="300" baseline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27BF95A-28B9-46E7-A8DA-FB988DA9D588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0" cap="all" spc="30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7687842-A566-4AF2-A584-8D088AA96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913"/>
            <a:ext cx="9144000" cy="158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1" r:id="rId2"/>
    <p:sldLayoutId id="2147483678" r:id="rId3"/>
    <p:sldLayoutId id="2147483670" r:id="rId4"/>
    <p:sldLayoutId id="2147483669" r:id="rId5"/>
    <p:sldLayoutId id="2147483668" r:id="rId6"/>
    <p:sldLayoutId id="2147483679" r:id="rId7"/>
    <p:sldLayoutId id="2147483667" r:id="rId8"/>
    <p:sldLayoutId id="2147483666" r:id="rId9"/>
    <p:sldLayoutId id="2147483665" r:id="rId10"/>
    <p:sldLayoutId id="2147483680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rtl="0" fontAlgn="base">
        <a:spcBef>
          <a:spcPts val="400"/>
        </a:spcBef>
        <a:spcAft>
          <a:spcPct val="0"/>
        </a:spcAft>
        <a:defRPr b="1" kern="1200" cap="all">
          <a:solidFill>
            <a:srgbClr val="404040"/>
          </a:solidFill>
          <a:latin typeface="+mj-lt"/>
          <a:ea typeface="Tunga" pitchFamily="2"/>
          <a:cs typeface="Tunga" pitchFamily="2"/>
        </a:defRPr>
      </a:lvl1pPr>
      <a:lvl2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2pPr>
      <a:lvl3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3pPr>
      <a:lvl4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4pPr>
      <a:lvl5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5pPr>
      <a:lvl6pPr marL="4572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6pPr>
      <a:lvl7pPr marL="9144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7pPr>
      <a:lvl8pPr marL="13716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8pPr>
      <a:lvl9pPr marL="18288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9pPr>
    </p:titleStyle>
    <p:bodyStyle>
      <a:lvl1pPr algn="ctr" rtl="0" fontAlgn="base">
        <a:spcBef>
          <a:spcPts val="600"/>
        </a:spcBef>
        <a:spcAft>
          <a:spcPct val="0"/>
        </a:spcAft>
        <a:buClr>
          <a:schemeClr val="accent1"/>
        </a:buClr>
        <a:defRPr sz="2000"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algn="ctr" rtl="0" fontAlgn="base">
        <a:spcBef>
          <a:spcPts val="1200"/>
        </a:spcBef>
        <a:spcAft>
          <a:spcPct val="0"/>
        </a:spcAft>
        <a:buClr>
          <a:schemeClr val="accent1"/>
        </a:buClr>
        <a:defRPr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algn="ctr" rtl="0" fontAlgn="base">
        <a:spcBef>
          <a:spcPts val="1200"/>
        </a:spcBef>
        <a:spcAft>
          <a:spcPct val="0"/>
        </a:spcAft>
        <a:buClr>
          <a:schemeClr val="accent1"/>
        </a:buClr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algn="ctr" rtl="0" fontAlgn="base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algn="ctr" rtl="0" fontAlgn="base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4825"/>
            <a:ext cx="4013200" cy="428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Beauty of Invites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Invitations</a:t>
            </a:r>
            <a:endParaRPr lang="en-US" sz="4000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Which one is better?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pic>
        <p:nvPicPr>
          <p:cNvPr id="18434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590800"/>
            <a:ext cx="3967163" cy="2838450"/>
          </a:xfrm>
        </p:spPr>
      </p:pic>
      <p:pic>
        <p:nvPicPr>
          <p:cNvPr id="18435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3725" y="2362200"/>
            <a:ext cx="45878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Which is Better?</a:t>
            </a:r>
            <a:endParaRPr lang="en-US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pic>
        <p:nvPicPr>
          <p:cNvPr id="19458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057400"/>
            <a:ext cx="2971800" cy="4457700"/>
          </a:xfrm>
        </p:spPr>
      </p:pic>
      <p:pic>
        <p:nvPicPr>
          <p:cNvPr id="19459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209800"/>
            <a:ext cx="396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Rectangle 7"/>
          <p:cNvSpPr>
            <a:spLocks noGrp="1"/>
          </p:cNvSpPr>
          <p:nvPr>
            <p:ph type="ctrTitle"/>
          </p:nvPr>
        </p:nvSpPr>
        <p:spPr bwMode="auto">
          <a:xfrm>
            <a:off x="685800" y="2133600"/>
            <a:ext cx="7772400" cy="1470025"/>
          </a:xfrm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What were some things you noticed about the bad versus great invites?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Great ones</a:t>
            </a:r>
          </a:p>
        </p:txBody>
      </p:sp>
      <p:sp>
        <p:nvSpPr>
          <p:cNvPr id="34821" name="Rectangle 5"/>
          <p:cNvSpPr>
            <a:spLocks noGrp="1"/>
          </p:cNvSpPr>
          <p:nvPr>
            <p:ph type="body" sz="half" idx="4294967295"/>
          </p:nvPr>
        </p:nvSpPr>
        <p:spPr bwMode="auto">
          <a:xfrm>
            <a:off x="457200" y="2206625"/>
            <a:ext cx="4038600" cy="4117975"/>
          </a:xfrm>
          <a:prstGeom prst="rect">
            <a:avLst/>
          </a:prstGeom>
          <a:noFill/>
        </p:spPr>
        <p:txBody>
          <a:bodyPr/>
          <a:lstStyle/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Different size font and emphasis</a:t>
            </a:r>
          </a:p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Contrasting elements</a:t>
            </a:r>
          </a:p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Font color</a:t>
            </a:r>
          </a:p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Mood and font characteristics are similar</a:t>
            </a:r>
          </a:p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Easily readable</a:t>
            </a:r>
          </a:p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To the point yet appropriate to the event</a:t>
            </a:r>
          </a:p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Creative composition for graphics and text</a:t>
            </a:r>
          </a:p>
          <a:p>
            <a:pPr algn="r">
              <a:buFontTx/>
              <a:buChar char="•"/>
            </a:pPr>
            <a:r>
              <a:rPr lang="en-US" smtClean="0">
                <a:latin typeface="Arial" charset="0"/>
              </a:rPr>
              <a:t>Color choice </a:t>
            </a:r>
          </a:p>
        </p:txBody>
      </p:sp>
      <p:pic>
        <p:nvPicPr>
          <p:cNvPr id="34823" name="Picture 7" descr="gr603-modern-graduation-invitations-gr great color and fo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6300" y="1981200"/>
            <a:ext cx="28575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9" name="Rectangle 23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800" cap="none" smtClean="0"/>
              <a:t>Not so good invites…</a:t>
            </a:r>
          </a:p>
        </p:txBody>
      </p:sp>
      <p:sp>
        <p:nvSpPr>
          <p:cNvPr id="39961" name="Rectangle 25"/>
          <p:cNvSpPr>
            <a:spLocks noGrp="1"/>
          </p:cNvSpPr>
          <p:nvPr>
            <p:ph type="body" sz="half" idx="2"/>
          </p:nvPr>
        </p:nvSpPr>
        <p:spPr bwMode="auto">
          <a:xfrm>
            <a:off x="4648200" y="2019300"/>
            <a:ext cx="4038600" cy="48387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>
              <a:buFontTx/>
              <a:buChar char="•"/>
            </a:pPr>
            <a:r>
              <a:rPr lang="en-US" smtClean="0">
                <a:latin typeface="Arial" charset="0"/>
              </a:rPr>
              <a:t>Fonts are all the same size</a:t>
            </a:r>
          </a:p>
          <a:p>
            <a:pPr algn="l">
              <a:buFontTx/>
              <a:buChar char="•"/>
            </a:pPr>
            <a:r>
              <a:rPr lang="en-US" smtClean="0">
                <a:latin typeface="Arial" charset="0"/>
              </a:rPr>
              <a:t>Font color is similar to the background or doesn’t go with the color scheme</a:t>
            </a:r>
          </a:p>
          <a:p>
            <a:pPr algn="l">
              <a:buFontTx/>
              <a:buChar char="•"/>
            </a:pPr>
            <a:r>
              <a:rPr lang="en-US" smtClean="0">
                <a:latin typeface="Arial" charset="0"/>
              </a:rPr>
              <a:t>Too wordy or not enough info</a:t>
            </a:r>
          </a:p>
          <a:p>
            <a:pPr algn="l">
              <a:buFontTx/>
              <a:buChar char="•"/>
            </a:pPr>
            <a:r>
              <a:rPr lang="en-US" smtClean="0">
                <a:latin typeface="Arial" charset="0"/>
              </a:rPr>
              <a:t>Font style is not complimentary to the event</a:t>
            </a:r>
          </a:p>
          <a:p>
            <a:pPr algn="l">
              <a:buFontTx/>
              <a:buChar char="•"/>
            </a:pPr>
            <a:r>
              <a:rPr lang="en-US" smtClean="0">
                <a:latin typeface="Arial" charset="0"/>
              </a:rPr>
              <a:t>Composition is hard to follow</a:t>
            </a:r>
          </a:p>
          <a:p>
            <a:pPr algn="l">
              <a:buFontTx/>
              <a:buChar char="•"/>
            </a:pPr>
            <a:r>
              <a:rPr lang="en-US" smtClean="0">
                <a:latin typeface="Arial" charset="0"/>
              </a:rPr>
              <a:t>Word choice is not appropriate to the event</a:t>
            </a:r>
          </a:p>
          <a:p>
            <a:pPr algn="l">
              <a:buFontTx/>
              <a:buChar char="•"/>
            </a:pPr>
            <a:r>
              <a:rPr lang="en-US" smtClean="0">
                <a:latin typeface="Arial" charset="0"/>
              </a:rPr>
              <a:t>Colors are the same/distracting/not complimentary</a:t>
            </a:r>
          </a:p>
        </p:txBody>
      </p:sp>
      <p:pic>
        <p:nvPicPr>
          <p:cNvPr id="39962" name="Picture 26" descr="graduation invite hard to read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2644775"/>
            <a:ext cx="4448175" cy="32226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400" cap="none" smtClean="0"/>
              <a:t>Interesting History of Invites</a:t>
            </a:r>
          </a:p>
        </p:txBody>
      </p:sp>
      <p:sp>
        <p:nvSpPr>
          <p:cNvPr id="47108" name="Rectangle 4"/>
          <p:cNvSpPr>
            <a:spLocks noGrp="1"/>
          </p:cNvSpPr>
          <p:nvPr>
            <p:ph type="body" sz="half" idx="1"/>
          </p:nvPr>
        </p:nvSpPr>
        <p:spPr bwMode="auto">
          <a:xfrm>
            <a:off x="457200" y="1828800"/>
            <a:ext cx="4038600" cy="41179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>
              <a:buFontTx/>
              <a:buChar char="•"/>
            </a:pPr>
            <a:r>
              <a:rPr lang="en-US" sz="2400" smtClean="0">
                <a:latin typeface="Arial" charset="0"/>
              </a:rPr>
              <a:t>Quill pen and ink: calligraphy today</a:t>
            </a:r>
          </a:p>
          <a:p>
            <a:pPr algn="r">
              <a:buFontTx/>
              <a:buChar char="•"/>
            </a:pPr>
            <a:r>
              <a:rPr lang="en-US" sz="2400" smtClean="0">
                <a:latin typeface="Arial" charset="0"/>
              </a:rPr>
              <a:t>Two envelopes occurred for a reason</a:t>
            </a:r>
          </a:p>
          <a:p>
            <a:pPr algn="r">
              <a:buFontTx/>
              <a:buChar char="•"/>
            </a:pPr>
            <a:r>
              <a:rPr lang="en-US" sz="2400" smtClean="0">
                <a:latin typeface="Arial" charset="0"/>
              </a:rPr>
              <a:t>Crest: federal Government/Post Office</a:t>
            </a:r>
          </a:p>
          <a:p>
            <a:pPr algn="r">
              <a:buFontTx/>
              <a:buChar char="•"/>
            </a:pPr>
            <a:r>
              <a:rPr lang="en-US" sz="2400" smtClean="0">
                <a:latin typeface="Arial" charset="0"/>
              </a:rPr>
              <a:t>Tissue paper…why is that there?</a:t>
            </a:r>
          </a:p>
          <a:p>
            <a:pPr algn="r">
              <a:buFontTx/>
              <a:buChar char="•"/>
            </a:pPr>
            <a:r>
              <a:rPr lang="en-US" sz="2400" smtClean="0">
                <a:latin typeface="Arial" charset="0"/>
              </a:rPr>
              <a:t>Printing press changed everything</a:t>
            </a:r>
          </a:p>
          <a:p>
            <a:pPr algn="r">
              <a:buFontTx/>
              <a:buChar char="•"/>
            </a:pPr>
            <a:r>
              <a:rPr lang="en-US" sz="2400" smtClean="0">
                <a:latin typeface="Arial" charset="0"/>
              </a:rPr>
              <a:t>Evolution of creative invites</a:t>
            </a:r>
          </a:p>
          <a:p>
            <a:pPr algn="r">
              <a:buFontTx/>
              <a:buChar char="•"/>
            </a:pPr>
            <a:r>
              <a:rPr lang="en-US" sz="2400" smtClean="0">
                <a:latin typeface="Arial" charset="0"/>
              </a:rPr>
              <a:t>Easy access for all</a:t>
            </a:r>
          </a:p>
        </p:txBody>
      </p:sp>
      <p:pic>
        <p:nvPicPr>
          <p:cNvPr id="47110" name="Picture 6" descr="stock-photo-white-envelope-sealed-with-red-wax-seal-isolated-on-white-26681203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486025"/>
            <a:ext cx="3886200" cy="30908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800" cap="none" smtClean="0"/>
              <a:t>So…what am I doing?</a:t>
            </a:r>
          </a:p>
        </p:txBody>
      </p:sp>
      <p:sp>
        <p:nvSpPr>
          <p:cNvPr id="49157" name="Rectangle 5"/>
          <p:cNvSpPr>
            <a:spLocks noGrp="1"/>
          </p:cNvSpPr>
          <p:nvPr>
            <p:ph type="body" sz="half" idx="2"/>
          </p:nvPr>
        </p:nvSpPr>
        <p:spPr bwMode="auto">
          <a:xfrm>
            <a:off x="4648200" y="1752600"/>
            <a:ext cx="4038600" cy="43846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buFontTx/>
              <a:buAutoNum type="arabicPeriod"/>
            </a:pPr>
            <a:r>
              <a:rPr lang="en-US" sz="2400" smtClean="0">
                <a:latin typeface="Arial" charset="0"/>
              </a:rPr>
              <a:t>Make an invitation</a:t>
            </a:r>
          </a:p>
          <a:p>
            <a:pPr marL="342900" indent="-342900" algn="l">
              <a:buFontTx/>
              <a:buAutoNum type="arabicPeriod"/>
            </a:pPr>
            <a:r>
              <a:rPr lang="en-US" sz="2400" smtClean="0">
                <a:latin typeface="Arial" charset="0"/>
              </a:rPr>
              <a:t>Show 4 different versions of one composition. (Meaning diff. colors)</a:t>
            </a:r>
          </a:p>
          <a:p>
            <a:pPr marL="342900" indent="-342900" algn="l">
              <a:buFontTx/>
              <a:buAutoNum type="arabicPeriod"/>
            </a:pPr>
            <a:r>
              <a:rPr lang="en-US" sz="2400" smtClean="0">
                <a:latin typeface="Arial" charset="0"/>
              </a:rPr>
              <a:t>Complete research on the proper wording for the invite</a:t>
            </a:r>
          </a:p>
          <a:p>
            <a:pPr marL="342900" indent="-342900" algn="l">
              <a:buFontTx/>
              <a:buAutoNum type="arabicPeriod"/>
            </a:pPr>
            <a:r>
              <a:rPr lang="en-US" sz="2400" smtClean="0">
                <a:latin typeface="Arial" charset="0"/>
              </a:rPr>
              <a:t>Design the composition in your sketchbook. Try different compositions</a:t>
            </a:r>
          </a:p>
          <a:p>
            <a:pPr marL="342900" indent="-342900" algn="l">
              <a:buFontTx/>
              <a:buAutoNum type="arabicPeriod"/>
            </a:pPr>
            <a:r>
              <a:rPr lang="en-US" sz="2400" smtClean="0">
                <a:latin typeface="Arial" charset="0"/>
              </a:rPr>
              <a:t>Be creative</a:t>
            </a:r>
          </a:p>
          <a:p>
            <a:pPr marL="342900" indent="-342900" algn="l">
              <a:buFontTx/>
              <a:buAutoNum type="arabicPeriod"/>
            </a:pPr>
            <a:r>
              <a:rPr lang="en-US" sz="2400" smtClean="0">
                <a:latin typeface="Arial" charset="0"/>
              </a:rPr>
              <a:t>Choose one type of invite</a:t>
            </a:r>
          </a:p>
        </p:txBody>
      </p:sp>
      <p:pic>
        <p:nvPicPr>
          <p:cNvPr id="49158" name="Picture 6" descr="graduate invite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" y="2716213"/>
            <a:ext cx="3810000" cy="27241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Invite Choices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3600" smtClean="0"/>
              <a:t>Graduation Invitation (using yourself)</a:t>
            </a:r>
          </a:p>
          <a:p>
            <a:r>
              <a:rPr lang="en-US" sz="3600" smtClean="0">
                <a:solidFill>
                  <a:schemeClr val="hlink"/>
                </a:solidFill>
              </a:rPr>
              <a:t>Invitation to a political conference where President Obama or Mitt Romney is the keynote speaker</a:t>
            </a:r>
          </a:p>
          <a:p>
            <a:r>
              <a:rPr lang="en-US" sz="3600" smtClean="0"/>
              <a:t>Sweet 16 Party</a:t>
            </a:r>
          </a:p>
          <a:p>
            <a:r>
              <a:rPr lang="en-US" sz="3600" smtClean="0">
                <a:solidFill>
                  <a:schemeClr val="hlink"/>
                </a:solidFill>
              </a:rPr>
              <a:t>Quinceañera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/>
          </p:cNvSpPr>
          <p:nvPr>
            <p:ph type="title" sz="quarter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400" cap="none" smtClean="0"/>
              <a:t>Four Color Choices</a:t>
            </a:r>
          </a:p>
        </p:txBody>
      </p:sp>
      <p:pic>
        <p:nvPicPr>
          <p:cNvPr id="52231" name="Picture 7" descr="classic-graduation-announcement good exampl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06488" y="2019300"/>
            <a:ext cx="2740025" cy="1982788"/>
          </a:xfrm>
        </p:spPr>
      </p:pic>
      <p:pic>
        <p:nvPicPr>
          <p:cNvPr id="52232" name="Picture 8" descr="Classic-Grad-Graduation-Announcements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78438" y="2019300"/>
            <a:ext cx="2776537" cy="1982788"/>
          </a:xfrm>
        </p:spPr>
      </p:pic>
      <p:pic>
        <p:nvPicPr>
          <p:cNvPr id="52235" name="Picture 11" descr="Classic-Grad-Graduation-Announcements4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87438" y="4154488"/>
            <a:ext cx="2776537" cy="1982787"/>
          </a:xfrm>
        </p:spPr>
      </p:pic>
      <p:pic>
        <p:nvPicPr>
          <p:cNvPr id="52236" name="Picture 12" descr="Classic-Grad-Graduation-Announcements3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278438" y="4154488"/>
            <a:ext cx="2776537" cy="198278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1600" cap="none" smtClean="0"/>
              <a:t>Research on Proper Grammar and Wording</a:t>
            </a:r>
          </a:p>
        </p:txBody>
      </p:sp>
      <p:pic>
        <p:nvPicPr>
          <p:cNvPr id="55301" name="Picture 5" descr="bad writing style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3100" y="2173288"/>
            <a:ext cx="52578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Students </a:t>
            </a:r>
            <a:r>
              <a:rPr lang="en-US" sz="3200" dirty="0"/>
              <a:t>will understand the process and execution of creating a quality invitation using the program Illustrator. They will understand the role of a graphic designer, being able to create a variety of invitations that show different colors, fonts, and composition for the same subject. They will also gain knowledge about the history of invites, formality, and language for a variety of subjects.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Objective: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1600" cap="none" smtClean="0"/>
              <a:t>Use Photoshop and Illustrator to Make the Image</a:t>
            </a:r>
          </a:p>
        </p:txBody>
      </p:sp>
      <p:sp>
        <p:nvSpPr>
          <p:cNvPr id="59397" name="Rectangle 5"/>
          <p:cNvSpPr>
            <a:spLocks noGrp="1"/>
          </p:cNvSpPr>
          <p:nvPr>
            <p:ph type="body" sz="half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1800" smtClean="0">
                <a:latin typeface="Arial" charset="0"/>
              </a:rPr>
              <a:t>Photoshop is for the creative elements such as graphics and photos. Illustrator is for text purposes and any vector art.</a:t>
            </a:r>
          </a:p>
          <a:p>
            <a:pPr algn="r"/>
            <a:endParaRPr lang="en-US" sz="1800" smtClean="0">
              <a:latin typeface="Arial" charset="0"/>
            </a:endParaRPr>
          </a:p>
          <a:p>
            <a:pPr algn="r"/>
            <a:r>
              <a:rPr lang="en-US" sz="1800" smtClean="0">
                <a:latin typeface="Arial" charset="0"/>
              </a:rPr>
              <a:t>Vector: are comprised of paths, which are defined by a start and end point, along with other points, curves, and angles along the way. A path can be a line, a square, a triangle, or a curvy shape. Because vector-based images are not made up of a specific number of dots, they can be scaled to a larger size and not lose any image quality. </a:t>
            </a:r>
          </a:p>
        </p:txBody>
      </p:sp>
      <p:pic>
        <p:nvPicPr>
          <p:cNvPr id="59401" name="Picture 9" descr="Creative-Save-The-Date-Wedding-Invitation-Design-01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68900" y="2019300"/>
            <a:ext cx="2995613" cy="1982788"/>
          </a:xfrm>
        </p:spPr>
      </p:pic>
      <p:pic>
        <p:nvPicPr>
          <p:cNvPr id="59402" name="Picture 10" descr="bad save the date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11775" y="4154488"/>
            <a:ext cx="2709863" cy="198278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/>
          </p:cNvSpPr>
          <p:nvPr>
            <p:ph type="ctr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400" cap="none" smtClean="0"/>
              <a:t>Have Fun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Invitations</a:t>
            </a:r>
          </a:p>
        </p:txBody>
      </p:sp>
      <p:pic>
        <p:nvPicPr>
          <p:cNvPr id="24583" name="Picture 7" descr="download-and-print-templates-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3575" y="2019300"/>
            <a:ext cx="3276600" cy="4610100"/>
          </a:xfrm>
          <a:prstGeom prst="rect">
            <a:avLst/>
          </a:prstGeom>
        </p:spPr>
      </p:pic>
      <p:pic>
        <p:nvPicPr>
          <p:cNvPr id="24584" name="Picture 8" descr="onesie-whimsy-baby-invitations"/>
          <p:cNvPicPr>
            <a:picLocks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378075"/>
            <a:ext cx="4800600" cy="31972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Rectangle 9"/>
          <p:cNvSpPr>
            <a:spLocks noGrp="1"/>
          </p:cNvSpPr>
          <p:nvPr>
            <p:ph type="title"/>
          </p:nvPr>
        </p:nvSpPr>
        <p:spPr bwMode="auto">
          <a:xfrm>
            <a:off x="2514600" y="974725"/>
            <a:ext cx="4572000" cy="701675"/>
          </a:xfrm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Invitations Evolution</a:t>
            </a:r>
          </a:p>
        </p:txBody>
      </p:sp>
      <p:pic>
        <p:nvPicPr>
          <p:cNvPr id="26635" name="Picture 11" descr="formal save the date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46275"/>
            <a:ext cx="6858000" cy="45688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/>
          </p:cNvSpPr>
          <p:nvPr>
            <p:ph type="title"/>
          </p:nvPr>
        </p:nvSpPr>
        <p:spPr bwMode="auto">
          <a:xfrm>
            <a:off x="2514600" y="974725"/>
            <a:ext cx="4724400" cy="701675"/>
          </a:xfrm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Invitations Evolution</a:t>
            </a:r>
          </a:p>
        </p:txBody>
      </p:sp>
      <p:pic>
        <p:nvPicPr>
          <p:cNvPr id="29702" name="Picture 6" descr="unique save the date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816100"/>
            <a:ext cx="7162800" cy="47259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/>
          </p:cNvSpPr>
          <p:nvPr>
            <p:ph type="ctrTitle"/>
          </p:nvPr>
        </p:nvSpPr>
        <p:spPr bwMode="auto">
          <a:xfrm>
            <a:off x="685800" y="2743200"/>
            <a:ext cx="7772400" cy="1470025"/>
          </a:xfrm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So let’s play a little game…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667000"/>
            <a:ext cx="3886200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Which Invite is Better?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pic>
        <p:nvPicPr>
          <p:cNvPr id="15363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33600"/>
            <a:ext cx="4064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Which is better?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pic>
        <p:nvPicPr>
          <p:cNvPr id="16386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85975"/>
            <a:ext cx="3602038" cy="4351338"/>
          </a:xfrm>
        </p:spPr>
      </p:pic>
      <p:pic>
        <p:nvPicPr>
          <p:cNvPr id="16387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657475"/>
            <a:ext cx="4540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2590800"/>
            <a:ext cx="4270375" cy="3124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Which is better?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pic>
        <p:nvPicPr>
          <p:cNvPr id="17411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667000"/>
            <a:ext cx="44450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ckTie">
    <a:dk1>
      <a:srgbClr val="000000"/>
    </a:dk1>
    <a:lt1>
      <a:srgbClr val="FFFFFF"/>
    </a:lt1>
    <a:dk2>
      <a:srgbClr val="46464A"/>
    </a:dk2>
    <a:lt2>
      <a:srgbClr val="E3DCCF"/>
    </a:lt2>
    <a:accent1>
      <a:srgbClr val="6F6F74"/>
    </a:accent1>
    <a:accent2>
      <a:srgbClr val="A7B789"/>
    </a:accent2>
    <a:accent3>
      <a:srgbClr val="BEAE98"/>
    </a:accent3>
    <a:accent4>
      <a:srgbClr val="92A9B9"/>
    </a:accent4>
    <a:accent5>
      <a:srgbClr val="9C8265"/>
    </a:accent5>
    <a:accent6>
      <a:srgbClr val="8D6974"/>
    </a:accent6>
    <a:hlink>
      <a:srgbClr val="67AABF"/>
    </a:hlink>
    <a:folHlink>
      <a:srgbClr val="B1B5A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1866</TotalTime>
  <Words>406</Words>
  <Application>Microsoft Office PowerPoint</Application>
  <PresentationFormat>On-screen Show (4:3)</PresentationFormat>
  <Paragraphs>57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Garamond</vt:lpstr>
      <vt:lpstr>Arial</vt:lpstr>
      <vt:lpstr>Tunga</vt:lpstr>
      <vt:lpstr>Tahoma</vt:lpstr>
      <vt:lpstr>Calibri</vt:lpstr>
      <vt:lpstr>BlackTie</vt:lpstr>
      <vt:lpstr>BlackTie</vt:lpstr>
      <vt:lpstr>BlackTie</vt:lpstr>
      <vt:lpstr>BlackTie</vt:lpstr>
      <vt:lpstr>BlackTie</vt:lpstr>
      <vt:lpstr>Slide 1</vt:lpstr>
      <vt:lpstr>OBJECTIVE:</vt:lpstr>
      <vt:lpstr>Invitations</vt:lpstr>
      <vt:lpstr>Invitations Evolution</vt:lpstr>
      <vt:lpstr>Invitations Evolution</vt:lpstr>
      <vt:lpstr>So let’s play a little game…</vt:lpstr>
      <vt:lpstr>WHICH INVITE IS BETTER?</vt:lpstr>
      <vt:lpstr>WHICH IS BETTER?</vt:lpstr>
      <vt:lpstr>WHICH IS BETTER?</vt:lpstr>
      <vt:lpstr>WHICH ONE IS BETTER?</vt:lpstr>
      <vt:lpstr>WHICH IS BETTER?</vt:lpstr>
      <vt:lpstr>What were some things you noticed about the bad versus great invites?</vt:lpstr>
      <vt:lpstr>Great ones</vt:lpstr>
      <vt:lpstr>Not so good invites…</vt:lpstr>
      <vt:lpstr>Interesting History of Invites</vt:lpstr>
      <vt:lpstr>So…what am I doing?</vt:lpstr>
      <vt:lpstr>Invite Choices</vt:lpstr>
      <vt:lpstr>Four Color Choices</vt:lpstr>
      <vt:lpstr>Research on Proper Grammar and Wording</vt:lpstr>
      <vt:lpstr>Use Photoshop and Illustrator to Make the Image</vt:lpstr>
      <vt:lpstr>Have Fun</vt:lpstr>
    </vt:vector>
  </TitlesOfParts>
  <Company>Denver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Invitations</dc:title>
  <dc:creator>Windows User</dc:creator>
  <cp:lastModifiedBy>eoryan</cp:lastModifiedBy>
  <cp:revision>7</cp:revision>
  <dcterms:created xsi:type="dcterms:W3CDTF">2012-09-20T02:04:13Z</dcterms:created>
  <dcterms:modified xsi:type="dcterms:W3CDTF">2012-09-21T21:07:19Z</dcterms:modified>
</cp:coreProperties>
</file>